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2" r:id="rId4"/>
    <p:sldId id="259" r:id="rId5"/>
    <p:sldId id="261" r:id="rId6"/>
    <p:sldId id="257" r:id="rId7"/>
    <p:sldId id="258" r:id="rId8"/>
    <p:sldId id="260" r:id="rId9"/>
    <p:sldId id="265" r:id="rId10"/>
    <p:sldId id="266" r:id="rId11"/>
    <p:sldId id="267" r:id="rId12"/>
    <p:sldId id="271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98" r:id="rId24"/>
    <p:sldId id="297" r:id="rId25"/>
    <p:sldId id="299" r:id="rId26"/>
    <p:sldId id="282" r:id="rId27"/>
    <p:sldId id="283" r:id="rId28"/>
    <p:sldId id="284" r:id="rId29"/>
    <p:sldId id="289" r:id="rId30"/>
    <p:sldId id="290" r:id="rId31"/>
    <p:sldId id="287" r:id="rId32"/>
    <p:sldId id="292" r:id="rId33"/>
    <p:sldId id="286" r:id="rId34"/>
    <p:sldId id="294" r:id="rId35"/>
    <p:sldId id="296" r:id="rId36"/>
    <p:sldId id="288" r:id="rId37"/>
    <p:sldId id="293" r:id="rId38"/>
    <p:sldId id="291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hyperlink" Target="https://en.wikipedia.org/wiki/Open-source_hardware" TargetMode="External"/><Relationship Id="rId7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jpg"/><Relationship Id="rId4" Type="http://schemas.openxmlformats.org/officeDocument/2006/relationships/hyperlink" Target="https://fritzing.org/" TargetMode="External"/><Relationship Id="rId9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Ez5UCN3aH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Z74x6dVYes" TargetMode="External"/><Relationship Id="rId7" Type="http://schemas.openxmlformats.org/officeDocument/2006/relationships/hyperlink" Target="https://www.youtube.com/watch?v=sKaSBh1M4M4" TargetMode="External"/><Relationship Id="rId2" Type="http://schemas.openxmlformats.org/officeDocument/2006/relationships/hyperlink" Target="https://www.raspberrypi.com/for-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compare.com/en/comparison/raspberrypi-models-comparison" TargetMode="External"/><Relationship Id="rId5" Type="http://schemas.openxmlformats.org/officeDocument/2006/relationships/hyperlink" Target="https://randomnerdtutorials.com/getting-started-with-raspberry-pi/" TargetMode="External"/><Relationship Id="rId4" Type="http://schemas.openxmlformats.org/officeDocument/2006/relationships/hyperlink" Target="https://www.youtube.com/watch?v=p40OetppID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(Raspberry)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  <a:p>
            <a:r>
              <a:rPr lang="en-US" dirty="0"/>
              <a:t>ORION 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bulb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/>
          </a:bodyPr>
          <a:lstStyle/>
          <a:p>
            <a:r>
              <a:rPr lang="en-US" dirty="0"/>
              <a:t>Wait for the OS image to be written to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 </a:t>
            </a:r>
            <a:r>
              <a:rPr lang="en-US" sz="18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800" i="1" dirty="0">
              <a:solidFill>
                <a:schemeClr val="accent1"/>
              </a:solidFill>
            </a:endParaRP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i="1" dirty="0"/>
              <a:t>Replace </a:t>
            </a:r>
            <a:r>
              <a:rPr lang="en-US" sz="1800" i="1" dirty="0">
                <a:hlinkClick r:id="rId3"/>
              </a:rPr>
              <a:t>“</a:t>
            </a:r>
            <a:r>
              <a:rPr lang="en-US" sz="18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800" i="1" dirty="0">
                <a:solidFill>
                  <a:schemeClr val="accent1"/>
                </a:solidFill>
              </a:rPr>
              <a:t>” with name </a:t>
            </a:r>
            <a:r>
              <a:rPr lang="en-US" sz="1800" dirty="0"/>
              <a:t>of your Team</a:t>
            </a: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dirty="0"/>
              <a:t>Example:  </a:t>
            </a:r>
            <a:r>
              <a:rPr lang="en-US" sz="1800" i="1" dirty="0">
                <a:solidFill>
                  <a:srgbClr val="C00000"/>
                </a:solidFill>
              </a:rPr>
              <a:t>ssh </a:t>
            </a:r>
            <a:r>
              <a:rPr lang="en-US" sz="1800" i="1" dirty="0" err="1">
                <a:solidFill>
                  <a:srgbClr val="C00000"/>
                </a:solidFill>
              </a:rPr>
              <a:t>pi@viperpi.local</a:t>
            </a:r>
            <a:r>
              <a:rPr lang="en-US" sz="18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5" y="680012"/>
            <a:ext cx="3579124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/>
              <a:t>Type command: 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</a:t>
            </a:r>
            <a:r>
              <a:rPr lang="en-US" sz="18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raspi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1004288"/>
          </a:xfrm>
        </p:spPr>
        <p:txBody>
          <a:bodyPr/>
          <a:lstStyle/>
          <a:p>
            <a:r>
              <a:rPr lang="en-US" dirty="0"/>
              <a:t>Agenda  for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568"/>
            <a:ext cx="10515600" cy="5226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about single board computers (SBC)</a:t>
            </a:r>
          </a:p>
          <a:p>
            <a:pPr lvl="1"/>
            <a:r>
              <a:rPr lang="en-US" dirty="0"/>
              <a:t>What can they do?  What are they used for?  How much do they typically cost? $</a:t>
            </a:r>
          </a:p>
          <a:p>
            <a:pPr lvl="2"/>
            <a:r>
              <a:rPr lang="en-US" dirty="0"/>
              <a:t>Discuss Arduino versus Raspberry Pi? Differences?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Learn about enabling the technologies… </a:t>
            </a:r>
          </a:p>
          <a:p>
            <a:pPr lvl="2"/>
            <a:r>
              <a:rPr lang="en-US" dirty="0"/>
              <a:t>Linux OS,</a:t>
            </a:r>
          </a:p>
          <a:p>
            <a:pPr lvl="2"/>
            <a:r>
              <a:rPr lang="en-US" dirty="0"/>
              <a:t> IoT (Internet-of-things)</a:t>
            </a:r>
          </a:p>
          <a:p>
            <a:pPr lvl="2"/>
            <a:r>
              <a:rPr lang="en-US" dirty="0"/>
              <a:t>Introduction to computer programming…</a:t>
            </a:r>
          </a:p>
          <a:p>
            <a:pPr lvl="3"/>
            <a:r>
              <a:rPr lang="en-US" dirty="0"/>
              <a:t>Making hardware and software talk: </a:t>
            </a:r>
          </a:p>
          <a:p>
            <a:pPr lvl="4"/>
            <a:r>
              <a:rPr lang="en-US" dirty="0"/>
              <a:t>Network protocols: MQTT and HTTP (Web sockets)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Hands on project:  You will use the Raspberry Pi 3 to construct a custom IoT Device:   Build “Smart” (IoT) light bulb from scratch</a:t>
            </a:r>
          </a:p>
          <a:p>
            <a:pPr lvl="2"/>
            <a:r>
              <a:rPr lang="en-US" dirty="0"/>
              <a:t>Ingredients?	</a:t>
            </a:r>
          </a:p>
          <a:p>
            <a:pPr lvl="3"/>
            <a:r>
              <a:rPr lang="en-US" dirty="0"/>
              <a:t>A Raspberry PI 3B, and a  few electronic components, and an ordinary desktop</a:t>
            </a:r>
          </a:p>
          <a:p>
            <a:pPr lvl="4"/>
            <a:r>
              <a:rPr lang="en-US" dirty="0"/>
              <a:t>You build the software to make it work.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5" y="573578"/>
            <a:ext cx="4304072" cy="26517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Established VNC session: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 remote desktop experience, without the need for physical monitor and keyboard/mouse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638" y="331838"/>
            <a:ext cx="7234085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793881" y="2614352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78408"/>
            <a:ext cx="11781183" cy="1205257"/>
          </a:xfrm>
        </p:spPr>
        <p:txBody>
          <a:bodyPr>
            <a:normAutofit fontScale="90000"/>
          </a:bodyPr>
          <a:lstStyle/>
          <a:p>
            <a:r>
              <a:rPr lang="en-US" dirty="0"/>
              <a:t>MQTT Protocol is used to enable communication between the web (user) interface and the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https://randomnerdtutorials.com/how-to-install-mosquitto-broker-on-raspberry-pi/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SSH to 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36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mosquitto.service</a:t>
            </a: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US" dirty="0"/>
              <a:t>MQTT Broker configuration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853" y="1509290"/>
            <a:ext cx="6337852" cy="4351338"/>
          </a:xfrm>
        </p:spPr>
        <p:txBody>
          <a:bodyPr/>
          <a:lstStyle/>
          <a:p>
            <a:r>
              <a:rPr lang="en-US" dirty="0"/>
              <a:t>Configure the MQTT Broker to use </a:t>
            </a:r>
            <a:r>
              <a:rPr lang="en-US" dirty="0" err="1"/>
              <a:t>Websockets</a:t>
            </a:r>
            <a:r>
              <a:rPr lang="en-US" dirty="0"/>
              <a:t>  </a:t>
            </a:r>
          </a:p>
          <a:p>
            <a:pPr lvl="1"/>
            <a:r>
              <a:rPr lang="en-US" dirty="0">
                <a:hlinkClick r:id="rId2"/>
              </a:rPr>
              <a:t>https://randomnerdtutorials.com/how-to-install-mosquitto-broker-on-raspberry-pi/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hlinkClick r:id="rId3"/>
              </a:rPr>
              <a:t>http://www.steves-internet-guide.com/mqtt-websockets/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nano or vi to open:  </a:t>
            </a:r>
            <a:r>
              <a:rPr lang="en-US" i="1" dirty="0">
                <a:solidFill>
                  <a:schemeClr val="accent1"/>
                </a:solidFill>
              </a:rPr>
              <a:t>sudo nano /</a:t>
            </a:r>
            <a:r>
              <a:rPr lang="en-US" i="1" dirty="0" err="1">
                <a:solidFill>
                  <a:schemeClr val="accent1"/>
                </a:solidFill>
              </a:rPr>
              <a:t>etc</a:t>
            </a:r>
            <a:r>
              <a:rPr lang="en-US" i="1" dirty="0">
                <a:solidFill>
                  <a:schemeClr val="accent1"/>
                </a:solidFill>
              </a:rPr>
              <a:t>/mosquitto/</a:t>
            </a:r>
            <a:r>
              <a:rPr lang="en-US" i="1" dirty="0" err="1">
                <a:solidFill>
                  <a:schemeClr val="accent1"/>
                </a:solidFill>
              </a:rPr>
              <a:t>mosquitto.conf</a:t>
            </a:r>
            <a:endParaRPr lang="en-US" i="1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26627-1CC8-DD3C-088A-DD922C3FB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57" y="6044355"/>
            <a:ext cx="4610743" cy="362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F59998-4D0B-01A0-6733-AD1A9CD41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2" y="1509290"/>
            <a:ext cx="5410198" cy="4143953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FEC10A7C-1916-B34C-A965-08D438DC9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513" y="5988990"/>
            <a:ext cx="40452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sudo systemctl restart mosquitto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952954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proficiently.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dirty="0"/>
              <a:t>And yes… it is the default OS that runs on your Raspberry PI.</a:t>
            </a:r>
          </a:p>
          <a:p>
            <a:pPr lvl="5"/>
            <a:r>
              <a:rPr lang="en-US" dirty="0"/>
              <a:t>Called Raspberry PI OS    (based on the Debian GNU/Linux distribution )</a:t>
            </a:r>
          </a:p>
          <a:p>
            <a:pPr lvl="6"/>
            <a:r>
              <a:rPr lang="en-US" dirty="0">
                <a:hlinkClick r:id="rId2"/>
              </a:rPr>
              <a:t>https://en.wikipedia.org/wiki/Raspberry_Pi_OS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67944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572629"/>
            <a:ext cx="4908976" cy="291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120222" y="5312330"/>
            <a:ext cx="428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ls – list contents of folder</a:t>
            </a:r>
          </a:p>
          <a:p>
            <a:r>
              <a:rPr lang="en-US" dirty="0">
                <a:solidFill>
                  <a:schemeClr val="accent1"/>
                </a:solidFill>
              </a:rPr>
              <a:t>~  refers to home folder</a:t>
            </a:r>
          </a:p>
          <a:p>
            <a:r>
              <a:rPr lang="en-US" dirty="0">
                <a:solidFill>
                  <a:schemeClr val="accent1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30" y="1912213"/>
            <a:ext cx="1901263" cy="20099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/>
          <a:lstStyle/>
          <a:p>
            <a:r>
              <a:rPr lang="en-US" dirty="0"/>
              <a:t>Module 2: Prototyping the IoT “Smart bulb”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344" y="938190"/>
            <a:ext cx="11346459" cy="56432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“smart bulb” IoT device is implemented as a simple circuit, consisting of electronic components:  </a:t>
            </a:r>
          </a:p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GPIO extender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9723" y="4463893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524631" y="4987801"/>
            <a:ext cx="1890906" cy="1663432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200102" y="4836626"/>
            <a:ext cx="905045" cy="905045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71405" y="3200530"/>
            <a:ext cx="3038207" cy="555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4271405" y="4117797"/>
            <a:ext cx="3252768" cy="3380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586445" y="4491661"/>
            <a:ext cx="2807040" cy="3212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4071330" y="5418389"/>
            <a:ext cx="5336577" cy="6391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934053" y="4791061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3200283" y="5101389"/>
            <a:ext cx="2310570" cy="1489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62256" y="3297408"/>
            <a:ext cx="409074" cy="169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322" y="5858552"/>
            <a:ext cx="1328252" cy="994907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3258127" y="5734072"/>
            <a:ext cx="1626406" cy="3234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1315" y="610520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3127084" y="6076658"/>
            <a:ext cx="274231" cy="39049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87249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3" y="1688820"/>
            <a:ext cx="6511121" cy="37975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7032025" y="1688820"/>
            <a:ext cx="5110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software (code) to touch/control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i2c, and USB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fix that easily, by connecting an analog-to-digital converter (ADC) to Pi using serial communication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B37D3-370F-F285-AB74-6E7C625B03E8}"/>
              </a:ext>
            </a:extLst>
          </p:cNvPr>
          <p:cNvSpPr txBox="1"/>
          <p:nvPr/>
        </p:nvSpPr>
        <p:spPr>
          <a:xfrm>
            <a:off x="7506728" y="5252307"/>
            <a:ext cx="4434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Serial comm Primer: </a:t>
            </a:r>
            <a:r>
              <a:rPr lang="en-US" dirty="0">
                <a:hlinkClick r:id="rId3"/>
              </a:rPr>
              <a:t>https://www.youtube.com/watch?v=LEz5UCN3aHA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815282"/>
          </a:xfrm>
        </p:spPr>
        <p:txBody>
          <a:bodyPr>
            <a:normAutofit/>
          </a:bodyPr>
          <a:lstStyle/>
          <a:p>
            <a:r>
              <a:rPr lang="en-US" sz="4000" dirty="0"/>
              <a:t>Project: Develop an IoT “Smart” Light bulb from scratch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75" y="1002665"/>
            <a:ext cx="10515600" cy="4351338"/>
          </a:xfrm>
        </p:spPr>
        <p:txBody>
          <a:bodyPr/>
          <a:lstStyle/>
          <a:p>
            <a:r>
              <a:rPr lang="en-US" dirty="0"/>
              <a:t>Develop the hardware:</a:t>
            </a:r>
          </a:p>
          <a:p>
            <a:pPr lvl="1"/>
            <a:r>
              <a:rPr lang="en-US" dirty="0"/>
              <a:t>Design and implement an electronic circuit required to remotely control the operation of an ordinary table lamp</a:t>
            </a:r>
          </a:p>
          <a:p>
            <a:r>
              <a:rPr lang="en-US" dirty="0"/>
              <a:t>Develop the software </a:t>
            </a:r>
          </a:p>
          <a:p>
            <a:pPr lvl="1"/>
            <a:r>
              <a:rPr lang="en-US" dirty="0"/>
              <a:t> Design and implement a web (front-end) user interface to drive a light bulb</a:t>
            </a:r>
          </a:p>
          <a:p>
            <a:pPr lvl="1"/>
            <a:r>
              <a:rPr lang="en-US" dirty="0"/>
              <a:t>Design and implement electronic circuit (the IoT hardware) to control the lamp</a:t>
            </a:r>
          </a:p>
          <a:p>
            <a:pPr lvl="2"/>
            <a:r>
              <a:rPr lang="en-US" dirty="0"/>
              <a:t>Use MQTT protocol to make the software and hardware communicate.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875466"/>
            <a:ext cx="619260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50930" y="5336857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73" y="161570"/>
            <a:ext cx="11911264" cy="1325563"/>
          </a:xfrm>
        </p:spPr>
        <p:txBody>
          <a:bodyPr>
            <a:normAutofit/>
          </a:bodyPr>
          <a:lstStyle/>
          <a:p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b="1" dirty="0">
              <a:latin typeface="+mn-lt"/>
            </a:endParaRPr>
          </a:p>
        </p:txBody>
      </p:sp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17" y="170389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an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82842"/>
          </a:xfrm>
        </p:spPr>
        <p:txBody>
          <a:bodyPr/>
          <a:lstStyle/>
          <a:p>
            <a:r>
              <a:rPr lang="en-US" dirty="0"/>
              <a:t>“Smart” bulb device (Fritzing circuit design concept)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5402" y="2135644"/>
            <a:ext cx="10153236" cy="4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bulb device (hardware prototype)</a:t>
            </a:r>
            <a:endParaRPr lang="en-US" b="1" dirty="0"/>
          </a:p>
        </p:txBody>
      </p:sp>
      <p:pic>
        <p:nvPicPr>
          <p:cNvPr id="5" name="Picture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2CC28035-33B6-9F31-87CF-D0C428C1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2818" y="1186254"/>
            <a:ext cx="8356531" cy="567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8" y="109171"/>
            <a:ext cx="11098238" cy="665626"/>
          </a:xfrm>
        </p:spPr>
        <p:txBody>
          <a:bodyPr>
            <a:normAutofit fontScale="90000"/>
          </a:bodyPr>
          <a:lstStyle/>
          <a:p>
            <a:r>
              <a:rPr lang="en-US" dirty="0"/>
              <a:t>“Smart” bulb device (concept versus prototype)</a:t>
            </a:r>
            <a:endParaRPr lang="en-US" b="1" dirty="0"/>
          </a:p>
        </p:txBody>
      </p:sp>
      <p:pic>
        <p:nvPicPr>
          <p:cNvPr id="5" name="Picture 4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2CC28035-33B6-9F31-87CF-D0C428C1F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76803" y="1995622"/>
            <a:ext cx="5976771" cy="48623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406" y="2170416"/>
            <a:ext cx="5416163" cy="27635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0937318" cy="619211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Constructing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5v pin of the T-Cobber and the positive (+) terminal strip of the breadboard (same side as the 5v pin). </a:t>
            </a:r>
            <a:r>
              <a:rPr lang="en-US" sz="1400" dirty="0">
                <a:solidFill>
                  <a:schemeClr val="accent1"/>
                </a:solidFill>
              </a:rPr>
              <a:t>This provides  5v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5v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LED anode: (longer positive +) pin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switch button onto the bread board (as shown). Connect  an </a:t>
            </a:r>
            <a:r>
              <a:rPr lang="en-US" sz="1400" b="1" dirty="0">
                <a:solidFill>
                  <a:srgbClr val="FFC000"/>
                </a:solidFill>
              </a:rPr>
              <a:t>“Orange”  </a:t>
            </a:r>
            <a:r>
              <a:rPr lang="en-US" sz="1400" dirty="0"/>
              <a:t>wire to GPIO 24 from the T-cobbler to the input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5v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 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5v positive (+) terminal strip of the breadboard to DC+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DC-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  <a:effectLst/>
              </a:rPr>
              <a:t>“</a:t>
            </a:r>
            <a:r>
              <a:rPr lang="en-US" sz="1400" dirty="0">
                <a:solidFill>
                  <a:srgbClr val="FFC000"/>
                </a:solidFill>
              </a:rPr>
              <a:t>Yellow</a:t>
            </a:r>
            <a:r>
              <a:rPr lang="en-US" sz="1400" dirty="0">
                <a:solidFill>
                  <a:srgbClr val="FFC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output side of the switch button to </a:t>
            </a:r>
            <a:r>
              <a:rPr lang="en-US" sz="1400" dirty="0">
                <a:solidFill>
                  <a:srgbClr val="000000"/>
                </a:solidFill>
              </a:rPr>
              <a:t>the IN1 terminal of the relay.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5v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 Note: the bend 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2196" y="3022816"/>
            <a:ext cx="6729005" cy="32050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7343819" y="2765270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720748" y="249586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532284" y="3134602"/>
            <a:ext cx="150563" cy="1027729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H="1">
            <a:off x="7821470" y="2831947"/>
            <a:ext cx="87743" cy="1330384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8418008" y="258060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606473" y="2949936"/>
            <a:ext cx="0" cy="81269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 flipV="1">
            <a:off x="10050900" y="4862384"/>
            <a:ext cx="372024" cy="88282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292923" y="5669417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H="1" flipV="1">
            <a:off x="10777428" y="4376556"/>
            <a:ext cx="880845" cy="104586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9811261" y="1914228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2B1380C-F164-63F8-F096-EDACD56A5141}"/>
              </a:ext>
            </a:extLst>
          </p:cNvPr>
          <p:cNvSpPr txBox="1"/>
          <p:nvPr/>
        </p:nvSpPr>
        <p:spPr>
          <a:xfrm>
            <a:off x="9435783" y="29394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*3.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9508524" y="3250600"/>
            <a:ext cx="78802" cy="9060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909222" y="5560541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V="1">
            <a:off x="9156357" y="5060092"/>
            <a:ext cx="261242" cy="6363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4EF7F52-A47D-4E1D-E198-9C7EE7032031}"/>
              </a:ext>
            </a:extLst>
          </p:cNvPr>
          <p:cNvCxnSpPr>
            <a:cxnSpLocks/>
          </p:cNvCxnSpPr>
          <p:nvPr/>
        </p:nvCxnSpPr>
        <p:spPr>
          <a:xfrm>
            <a:off x="9139373" y="2696265"/>
            <a:ext cx="3918" cy="800874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E722E78-4EED-77E2-C4BF-C58F2CD508CB}"/>
              </a:ext>
            </a:extLst>
          </p:cNvPr>
          <p:cNvSpPr txBox="1"/>
          <p:nvPr/>
        </p:nvSpPr>
        <p:spPr>
          <a:xfrm>
            <a:off x="8950908" y="2384903"/>
            <a:ext cx="49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0A37D3C-5DD2-1B5D-0288-D70FBA4F0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159" y="1644856"/>
            <a:ext cx="2448267" cy="619211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95E5CE8-5A5B-84EC-0D1A-41FAF8BA27CF}"/>
              </a:ext>
            </a:extLst>
          </p:cNvPr>
          <p:cNvCxnSpPr>
            <a:cxnSpLocks/>
          </p:cNvCxnSpPr>
          <p:nvPr/>
        </p:nvCxnSpPr>
        <p:spPr>
          <a:xfrm>
            <a:off x="4811619" y="1644856"/>
            <a:ext cx="1057840" cy="454038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BAB2FBD-2073-1525-D53C-9BF0BCCE31F2}"/>
              </a:ext>
            </a:extLst>
          </p:cNvPr>
          <p:cNvCxnSpPr>
            <a:cxnSpLocks/>
          </p:cNvCxnSpPr>
          <p:nvPr/>
        </p:nvCxnSpPr>
        <p:spPr>
          <a:xfrm flipV="1">
            <a:off x="4990809" y="1896762"/>
            <a:ext cx="878650" cy="488141"/>
          </a:xfrm>
          <a:prstGeom prst="straightConnector1">
            <a:avLst/>
          </a:prstGeom>
          <a:ln w="95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9412911" y="5535405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V="1">
            <a:off x="9582761" y="4726634"/>
            <a:ext cx="197487" cy="89569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9826638" y="2478177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  <a:stCxn id="77" idx="2"/>
          </p:cNvCxnSpPr>
          <p:nvPr/>
        </p:nvCxnSpPr>
        <p:spPr>
          <a:xfrm>
            <a:off x="10015103" y="2847509"/>
            <a:ext cx="209688" cy="48643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10800133" y="56223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10103629" y="4286682"/>
            <a:ext cx="731169" cy="138273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 flipV="1">
            <a:off x="10794299" y="4919755"/>
            <a:ext cx="863974" cy="50266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11451227" y="5361251"/>
            <a:ext cx="610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0664947" y="3725976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>
            <a:off x="11058467" y="3990430"/>
            <a:ext cx="430864" cy="184530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95295FD8-A725-4F12-DF2E-908E43185A8F}"/>
              </a:ext>
            </a:extLst>
          </p:cNvPr>
          <p:cNvSpPr txBox="1"/>
          <p:nvPr/>
        </p:nvSpPr>
        <p:spPr>
          <a:xfrm>
            <a:off x="11590218" y="4699223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 flipH="1" flipV="1">
            <a:off x="11273899" y="4499315"/>
            <a:ext cx="384374" cy="31355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987775" y="6455614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44965" y="6485376"/>
            <a:ext cx="8012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Pi: press the button to activate the bulb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63284"/>
            <a:ext cx="11614484" cy="103996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Module 3:  Develop the software to control the “smart” bulb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01" y="1668052"/>
            <a:ext cx="4783731" cy="4351338"/>
          </a:xfrm>
        </p:spPr>
        <p:txBody>
          <a:bodyPr/>
          <a:lstStyle/>
          <a:p>
            <a:r>
              <a:rPr lang="en-US" dirty="0"/>
              <a:t>Prerequisites: </a:t>
            </a:r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60" y="1312269"/>
            <a:ext cx="6287134" cy="53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153192"/>
            <a:ext cx="118914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Download the smart bulb source code from GitHub: </a:t>
            </a:r>
            <a:r>
              <a:rPr lang="en-US" sz="4000" dirty="0">
                <a:hlinkClick r:id="rId2"/>
              </a:rPr>
              <a:t>https://github.com/mwcorley79/smartbulb</a:t>
            </a:r>
            <a:r>
              <a:rPr lang="en-US" sz="4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70" y="1690687"/>
            <a:ext cx="5437338" cy="4802187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Choose  “</a:t>
            </a:r>
            <a:r>
              <a:rPr lang="en-US" sz="2400" dirty="0" err="1"/>
              <a:t>Code”</a:t>
            </a:r>
            <a:r>
              <a:rPr lang="en-US" sz="2400" dirty="0" err="1">
                <a:sym typeface="Wingdings" panose="05000000000000000000" pitchFamily="2" charset="2"/>
              </a:rPr>
              <a:t></a:t>
            </a:r>
            <a:r>
              <a:rPr lang="en-US" sz="2400" dirty="0" err="1"/>
              <a:t>”Download</a:t>
            </a:r>
            <a:r>
              <a:rPr lang="en-US" sz="2400" dirty="0"/>
              <a:t> Zip”, and save the zip to the Desktop on the laptop</a:t>
            </a:r>
          </a:p>
          <a:p>
            <a:endParaRPr lang="en-US" sz="2400" dirty="0"/>
          </a:p>
          <a:p>
            <a:r>
              <a:rPr lang="en-US" sz="2400" dirty="0"/>
              <a:t>Extract the zip to the desktop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07" y="1870681"/>
            <a:ext cx="6036589" cy="46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35D2-FFEB-162C-FAC3-CFD79BDB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9DD5-0D3B-2AF9-D64C-AE2DDB15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494" y="1967948"/>
            <a:ext cx="4540723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5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F8AA-168C-1230-F4E7-97C08A5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19A7-714B-3722-E062-6DF295C2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6387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https://www.raspberrypi.com/for-home/</a:t>
            </a:r>
          </a:p>
          <a:p>
            <a:r>
              <a:rPr lang="en-US" dirty="0">
                <a:hlinkClick r:id="rId2"/>
              </a:rPr>
              <a:t>https://www.raspberrypi.com/for-in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https://www.youtube.com/watch?v=eZ74x6dVYes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https://www.youtube.com/watch?v=p40OetppIDg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https://randomnerdtutorials.com/getting-started-with-raspberry-pi/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https://socialcompare.com/en/comparison/raspberrypi-models-comparison</a:t>
            </a:r>
            <a:endParaRPr lang="en-US" dirty="0"/>
          </a:p>
          <a:p>
            <a:r>
              <a:rPr lang="en-US" dirty="0">
                <a:hlinkClick r:id="rId7"/>
              </a:rPr>
              <a:t>Let's Learn .NET - IoT (Internet of Things) (youtube.com)</a:t>
            </a:r>
            <a:r>
              <a:rPr lang="en-US" dirty="0"/>
              <a:t>  3:22 and 14:30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815F-1D63-001A-BD9C-D99FA760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2" y="2244166"/>
            <a:ext cx="10968613" cy="1325563"/>
          </a:xfrm>
        </p:spPr>
        <p:txBody>
          <a:bodyPr/>
          <a:lstStyle/>
          <a:p>
            <a:r>
              <a:rPr lang="en-US" dirty="0"/>
              <a:t>Module 1: Provisioning the Raspberry Pi for Use</a:t>
            </a:r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 Pi OS using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rmAutofit fontScale="90000"/>
          </a:bodyPr>
          <a:lstStyle/>
          <a:p>
            <a:r>
              <a:rPr lang="en-US" dirty="0"/>
              <a:t>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3673</TotalTime>
  <Words>2499</Words>
  <Application>Microsoft Office PowerPoint</Application>
  <PresentationFormat>Widescreen</PresentationFormat>
  <Paragraphs>254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Arial Unicode MS</vt:lpstr>
      <vt:lpstr>Wingdings</vt:lpstr>
      <vt:lpstr>Office Theme</vt:lpstr>
      <vt:lpstr>(Raspberry) PI Day</vt:lpstr>
      <vt:lpstr>Agenda  for Today…</vt:lpstr>
      <vt:lpstr>Project: Develop an IoT “Smart” Light bulb from scratch </vt:lpstr>
      <vt:lpstr>Links</vt:lpstr>
      <vt:lpstr>Module 1: Provisioning the Raspberry Pi for Use</vt:lpstr>
      <vt:lpstr>Install and Configure the Operating System (OS) and Services</vt:lpstr>
      <vt:lpstr>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Established VNC session:   a remote desktop experience, without the need for physical monitor and keyboard/mouse peripherals   </vt:lpstr>
      <vt:lpstr>MQTT Protocol is used to enable communication between the web (user) interface and the Raspberry PI </vt:lpstr>
      <vt:lpstr>Install Mosquitto MQTT Broker on Raspberry PI </vt:lpstr>
      <vt:lpstr>MQTT Broker configuration </vt:lpstr>
      <vt:lpstr>Interlude:   Short Linux Primer </vt:lpstr>
      <vt:lpstr>Linux Command Line </vt:lpstr>
      <vt:lpstr>Module 2: Prototyping the IoT “Smart bulb” device </vt:lpstr>
      <vt:lpstr>40-pin GPIO (general purpose input/output) Header</vt:lpstr>
      <vt:lpstr>Breadboard</vt:lpstr>
      <vt:lpstr>5v Relay Board Relay Module 1 Channel </vt:lpstr>
      <vt:lpstr>Resistor</vt:lpstr>
      <vt:lpstr>“Smart” bulb device (Fritzing circuit design concept)</vt:lpstr>
      <vt:lpstr>Completed “Smart” bulb device (hardware prototype)</vt:lpstr>
      <vt:lpstr>“Smart” bulb device (concept versus prototype)</vt:lpstr>
      <vt:lpstr>Constructing the device (electronic circuit):</vt:lpstr>
      <vt:lpstr> Module 3:  Develop the software to control the “smart” bulb</vt:lpstr>
      <vt:lpstr>Download the smart bulb source code from GitHub: https://github.com/mwcorley79/smartbulb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45</cp:revision>
  <dcterms:created xsi:type="dcterms:W3CDTF">2024-02-10T17:19:41Z</dcterms:created>
  <dcterms:modified xsi:type="dcterms:W3CDTF">2024-02-20T20:59:09Z</dcterms:modified>
</cp:coreProperties>
</file>